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35a94e3dddd5479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slide" Target="/ppt/slides/slide25.xml" Id="rId27" /><Relationship Type="http://schemas.openxmlformats.org/officeDocument/2006/relationships/slide" Target="/ppt/slides/slide26.xml" Id="rId28" /><Relationship Type="http://schemas.openxmlformats.org/officeDocument/2006/relationships/slide" Target="/ppt/slides/slide27.xml" Id="rId29" /><Relationship Type="http://schemas.openxmlformats.org/officeDocument/2006/relationships/slide" Target="/ppt/slides/slide28.xml" Id="rId30" /><Relationship Type="http://schemas.openxmlformats.org/officeDocument/2006/relationships/slide" Target="/ppt/slides/slide29.xml" Id="rId31" /><Relationship Type="http://schemas.openxmlformats.org/officeDocument/2006/relationships/slide" Target="/ppt/slides/slide30.xml" Id="rId32" /><Relationship Type="http://schemas.openxmlformats.org/officeDocument/2006/relationships/slide" Target="/ppt/slides/slide31.xml" Id="rId33" /><Relationship Type="http://schemas.openxmlformats.org/officeDocument/2006/relationships/slide" Target="/ppt/slides/slide32.xml" Id="rId34" /><Relationship Type="http://schemas.openxmlformats.org/officeDocument/2006/relationships/slide" Target="/ppt/slides/slide33.xml" Id="rId35" /><Relationship Type="http://schemas.openxmlformats.org/officeDocument/2006/relationships/slide" Target="/ppt/slides/slide34.xml" Id="rId36" /><Relationship Type="http://schemas.openxmlformats.org/officeDocument/2006/relationships/slide" Target="/ppt/slides/slide35.xml" Id="rId37" /><Relationship Type="http://schemas.openxmlformats.org/officeDocument/2006/relationships/slide" Target="/ppt/slides/slide36.xml" Id="rId38" /><Relationship Type="http://schemas.openxmlformats.org/officeDocument/2006/relationships/slide" Target="/ppt/slides/slide37.xml" Id="rId39" /><Relationship Type="http://schemas.openxmlformats.org/officeDocument/2006/relationships/slide" Target="/ppt/slides/slide38.xml" Id="rId40" /><Relationship Type="http://schemas.openxmlformats.org/officeDocument/2006/relationships/slide" Target="/ppt/slides/slide39.xml" Id="rId41" /><Relationship Type="http://schemas.openxmlformats.org/officeDocument/2006/relationships/slide" Target="/ppt/slides/slide40.xml" Id="rId42" /><Relationship Type="http://schemas.openxmlformats.org/officeDocument/2006/relationships/slide" Target="/ppt/slides/slide41.xml" Id="rId43" /><Relationship Type="http://schemas.openxmlformats.org/officeDocument/2006/relationships/slide" Target="/ppt/slides/slide42.xml" Id="rId44" /><Relationship Type="http://schemas.openxmlformats.org/officeDocument/2006/relationships/slide" Target="/ppt/slides/slide43.xml" Id="rId45" /><Relationship Type="http://schemas.openxmlformats.org/officeDocument/2006/relationships/slide" Target="/ppt/slides/slide44.xml" Id="rId46" /><Relationship Type="http://schemas.openxmlformats.org/officeDocument/2006/relationships/slide" Target="/ppt/slides/slide45.xml" Id="rId47" /><Relationship Type="http://schemas.openxmlformats.org/officeDocument/2006/relationships/slide" Target="/ppt/slides/slide46.xml" Id="rId48" /><Relationship Type="http://schemas.openxmlformats.org/officeDocument/2006/relationships/slide" Target="/ppt/slides/slide47.xml" Id="rId49" /><Relationship Type="http://schemas.openxmlformats.org/officeDocument/2006/relationships/tableStyles" Target="/ppt/tableStyles.xml" Id="rId50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2" /><Relationship Type="http://schemas.openxmlformats.org/officeDocument/2006/relationships/hyperlink" Target="https://www.aclweb.org/anthology/D16-1053.pdf" TargetMode="External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9.png" Id="rId2" /><Relationship Type="http://schemas.openxmlformats.org/officeDocument/2006/relationships/image" Target="/ppt/media/image10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3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4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706.03762v5.pdf" TargetMode="External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5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Relationship Type="http://schemas.openxmlformats.org/officeDocument/2006/relationships/image" Target="/ppt/media/image18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2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2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3.png" Id="rId2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4.png" Id="rId2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4.png" Id="rId2" /><Relationship Type="http://schemas.openxmlformats.org/officeDocument/2006/relationships/image" Target="/ppt/media/image25.png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26.png" Id="rId2" /><Relationship Type="http://schemas.openxmlformats.org/officeDocument/2006/relationships/image" Target="/ppt/media/image27.png" Id="rId3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8.png" Id="rId2" /><Relationship Type="http://schemas.openxmlformats.org/officeDocument/2006/relationships/image" Target="/ppt/media/image29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hyperlink" Target="https://arxiv.org/pdf/1409.0473.pdf" TargetMode="External" Id="rId3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8.png" Id="rId2" /><Relationship Type="http://schemas.openxmlformats.org/officeDocument/2006/relationships/image" Target="/ppt/media/image30.png" Id="rId3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1.png" Id="rId2" /><Relationship Type="http://schemas.openxmlformats.org/officeDocument/2006/relationships/image" Target="/ppt/media/image32.png" Id="rId3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3.png" Id="rId2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4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5.png" Id="rId2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6.png" Id="rId2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7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Relationship Type="http://schemas.openxmlformats.org/officeDocument/2006/relationships/image" Target="/ppt/media/image3.png" Id="rId3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8.png" Id="rId2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9.png" Id="rId2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0.png" Id="rId2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1.png" Id="rId2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Relationship Type="http://schemas.openxmlformats.org/officeDocument/2006/relationships/image" Target="/ppt/media/image4.png" Id="rId3" /><Relationship Type="http://schemas.openxmlformats.org/officeDocument/2006/relationships/image" Target="/ppt/media/image4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arxiv.org/pdf/1409.0473.pdf" TargetMode="External" Id="rId2" /><Relationship Type="http://schemas.openxmlformats.org/officeDocument/2006/relationships/hyperlink" Target="https://www.aclweb.org/anthology/D16-1053.pdf" TargetMode="External" Id="rId3" /><Relationship Type="http://schemas.openxmlformats.org/officeDocument/2006/relationships/hyperlink" Target="https://arxiv.org/pdf/1706.03762v5.pdf" TargetMode="External" Id="rId4" /><Relationship Type="http://schemas.openxmlformats.org/officeDocument/2006/relationships/hyperlink" Target="https://www.aclweb.org/anthology/N19-1423/" TargetMode="Externa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/>
          <a:p>
            <a:pPr/>
            <a:r>
              <a:rPr lang="zh-CN" sz="4000">
                <a:solidFill>
                  <a:srgbClr val="000000"/>
                </a:solidFill>
                <a:latin typeface="微软雅黑"/>
                <a:ea typeface="微软雅黑"/>
              </a:rPr>
              <a:t>Mathematical Foundation of Machine Learning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/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IV Deep Neural Networks and Dynamical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2400" b="1">
                <a:solidFill>
                  <a:srgbClr val="000000"/>
                </a:solidFill>
                <a:latin typeface="微软雅黑"/>
                <a:ea typeface="微软雅黑"/>
              </a:rPr>
              <a:t>S</a:t>
            </a:r>
            <a:r>
              <a:rPr lang="zh-CN" sz="2400" b="1">
                <a:solidFill>
                  <a:srgbClr val="000000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long short term memory net for machine reading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EMNLP 2016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282003"/>
            <a:ext cx="10515663" cy="4671936"/>
          </a:xfrm>
          <a:ln w="0"/>
        </p:spPr>
        <p:txBody>
          <a:bodyPr/>
          <a:lstStyle/>
          <a:p>
            <a:pPr marL="544068" indent="-544068">
              <a:buFont typeface="Wingdings" charset="0"/>
              <a:buChar char="l"/>
            </a:pPr>
            <a:r>
              <a:rPr lang="zh-CN" sz="2000"/>
              <a:t>attention does not have to need Seq2Seq model, it can combine with any model, e.g. just an LSTM model without auto-ecoder.</a:t>
            </a:r>
          </a:p>
          <a:p>
            <a:pPr marL="544068" indent="-544068">
              <a:buFont typeface="Wingdings" charset="0"/>
              <a:buChar char="l"/>
            </a:pPr>
            <a:r>
              <a:rPr lang="zh-CN" sz="2000"/>
              <a:t>at iteration j</a:t>
            </a:r>
            <a:r>
              <a:rPr lang="zh-CN" sz="2000"/>
              <a:t>, context vector c_j review all contexts from each h_i（i = 1 to j）</a:t>
            </a:r>
            <a:r>
              <a:rPr lang="zh-CN" sz="2000"/>
              <a:t> </a:t>
            </a:r>
          </a:p>
          <a:p>
            <a:pPr marL="0" indent="0">
              <a:buNone/>
            </a:pPr>
            <a:endParaRPr lang="zh-CN" sz="2000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890484" y="2787868"/>
            <a:ext cx="5672264" cy="3260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1191526" y="1690688"/>
            <a:ext cx="9808948" cy="4486275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>
            <a:off x="5892180" y="1856368"/>
            <a:ext cx="43942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480929" y="1741991"/>
            <a:ext cx="723014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948532" y="1690688"/>
            <a:ext cx="629493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652416" y="1825625"/>
            <a:ext cx="688716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233627" y="1769869"/>
            <a:ext cx="772474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prstGeom prst="rect">
            <a:avLst/>
          </a:prstGeom>
          <a:noFill/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Neural machine translatoin by jointly learning to align and translate ICLR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hlinkClick r:id="rId3"/>
              </a:rPr>
              <a:t>long short term memory net for machine reading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BERT: Pre-training of Deep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Bidirectional Transformers for Language Understanding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2400" b="1">
                <a:solidFill>
                  <a:srgbClr val="000000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 sz="2000"/>
              <a:t>Transformer is a Seq2Seq model </a:t>
            </a:r>
          </a:p>
          <a:p>
            <a:pPr/>
            <a:r>
              <a:rPr lang="zh-CN" sz="2000"/>
              <a:t>remove RNN, only use attention and dense layers</a:t>
            </a:r>
          </a:p>
          <a:p>
            <a:pPr/>
            <a:r>
              <a:rPr lang="zh-CN" sz="2000"/>
              <a:t> higher accuracy 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Encoder’s inputs are vectors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𝐱_i(i = 1 to m)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Decoder’s inputs are vectors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𝐱'_j(j = 1 to t)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 marL="0" indent="0">
              <a:buNone/>
            </a:pPr>
            <a:endParaRPr lang="zh-CN" sz="2000"/>
          </a:p>
          <a:p>
            <a:pPr/>
            <a:endParaRPr lang="zh-CN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2000" i="1">
                <a:solidFill>
                  <a:srgbClr val="678F00"/>
                </a:solidFill>
              </a:rPr>
              <a:t>remember RNN+attention: Query j = 1... t ;      Key i = 1...m;        value i =1...m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1994921" y="1421393"/>
            <a:ext cx="7672475" cy="435133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3568390" y="5772732"/>
            <a:ext cx="4725330" cy="543622"/>
          </a:xfrm>
          <a:prstGeom prst="rect">
            <a:avLst/>
          </a:prstGeom>
          <a:ln w="0">
            <a:solidFill>
              <a:srgbClr val="FF0000"/>
            </a:solidFill>
          </a:ln>
        </p:spPr>
        <p:txBody>
          <a:bodyPr/>
          <a:lstStyle/>
          <a:p>
            <a:pPr/>
            <a:r>
              <a:rPr lang="zh-CN" i="1">
                <a:solidFill>
                  <a:srgbClr val="678F00"/>
                </a:solidFill>
              </a:rPr>
              <a:t>How to remove RNN and only keep attention?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Transformer: pure attention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128588" y="1481603"/>
            <a:ext cx="7823312" cy="4351338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6856724" y="4373945"/>
            <a:ext cx="2860324" cy="1389300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4345645" y="3470880"/>
            <a:ext cx="5741562" cy="8436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Outline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noFill/>
        </p:spPr>
        <p:txBody>
          <a:bodyPr/>
          <a:lstStyle/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machine translatoin by jointly learning to align and translate ICLR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hlinkClick r:id="rId3"/>
              </a:rPr>
              <a:t>long short term memory net for machine reading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BERT: Pre-training of Deep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Bidirectional Transformers for Language Understanding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3081" y="842193"/>
            <a:ext cx="12145966" cy="5424643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 flipH="1" flipV="1">
            <a:off x="7722220" y="1895707"/>
            <a:ext cx="97573" cy="2397512"/>
          </a:xfrm>
          <a:prstGeom prst="bentConnector3">
            <a:avLst>
              <a:gd name="adj1" fmla="val 507143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5" name=""/>
          <p:cNvCxnSpPr/>
          <p:nvPr/>
        </p:nvCxnSpPr>
        <p:spPr>
          <a:xfrm flipH="0" flipV="1">
            <a:off x="5589549" y="1979342"/>
            <a:ext cx="1993280" cy="21466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6" name=""/>
          <p:cNvCxnSpPr/>
          <p:nvPr/>
        </p:nvCxnSpPr>
        <p:spPr>
          <a:xfrm flipH="0" flipV="1">
            <a:off x="3512634" y="1923585"/>
            <a:ext cx="3972622" cy="216054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7" name=""/>
          <p:cNvCxnSpPr/>
          <p:nvPr/>
        </p:nvCxnSpPr>
        <p:spPr>
          <a:xfrm flipH="0" flipV="1">
            <a:off x="2007220" y="1839951"/>
            <a:ext cx="5547732" cy="221630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8" name=""/>
          <p:cNvCxnSpPr/>
          <p:nvPr/>
        </p:nvCxnSpPr>
        <p:spPr>
          <a:xfrm flipH="0" flipV="1">
            <a:off x="557561" y="1826012"/>
            <a:ext cx="6844061" cy="224418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9" name=""/>
          <p:cNvCxnSpPr/>
          <p:nvPr/>
        </p:nvCxnSpPr>
        <p:spPr>
          <a:xfrm flipH="0" flipV="1">
            <a:off x="6481646" y="3456878"/>
            <a:ext cx="1421780" cy="66907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0" name=""/>
          <p:cNvCxnSpPr/>
          <p:nvPr/>
        </p:nvCxnSpPr>
        <p:spPr>
          <a:xfrm flipH="0" flipV="1">
            <a:off x="4265342" y="3415061"/>
            <a:ext cx="3526573" cy="822402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1" name=""/>
          <p:cNvCxnSpPr/>
          <p:nvPr/>
        </p:nvCxnSpPr>
        <p:spPr>
          <a:xfrm flipH="0" flipV="1">
            <a:off x="2857500" y="3373244"/>
            <a:ext cx="4948354" cy="76664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2" name=""/>
          <p:cNvCxnSpPr/>
          <p:nvPr/>
        </p:nvCxnSpPr>
        <p:spPr>
          <a:xfrm flipH="0" flipV="1">
            <a:off x="1226634" y="3233854"/>
            <a:ext cx="6732549" cy="91997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3" name=""/>
          <p:cNvCxnSpPr/>
          <p:nvPr/>
        </p:nvCxnSpPr>
        <p:spPr>
          <a:xfrm flipH="0" flipV="0">
            <a:off x="8014939" y="2230244"/>
            <a:ext cx="13939" cy="64119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4" name=""/>
          <p:cNvSpPr txBox="1"/>
          <p:nvPr/>
        </p:nvSpPr>
        <p:spPr>
          <a:xfrm>
            <a:off x="209085" y="278780"/>
            <a:ext cx="6983451" cy="11430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Attention layer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3081" y="842193"/>
            <a:ext cx="12145966" cy="5424643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 flipH="1" flipV="1">
            <a:off x="7722220" y="1895707"/>
            <a:ext cx="97573" cy="2397512"/>
          </a:xfrm>
          <a:prstGeom prst="bentConnector3">
            <a:avLst>
              <a:gd name="adj1" fmla="val 507143"/>
            </a:avLst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5" name=""/>
          <p:cNvCxnSpPr/>
          <p:nvPr/>
        </p:nvCxnSpPr>
        <p:spPr>
          <a:xfrm flipH="0" flipV="1">
            <a:off x="5589549" y="1979342"/>
            <a:ext cx="1993280" cy="21466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6" name=""/>
          <p:cNvCxnSpPr/>
          <p:nvPr/>
        </p:nvCxnSpPr>
        <p:spPr>
          <a:xfrm flipH="0" flipV="1">
            <a:off x="3512634" y="1923585"/>
            <a:ext cx="3972622" cy="216054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7" name=""/>
          <p:cNvCxnSpPr/>
          <p:nvPr/>
        </p:nvCxnSpPr>
        <p:spPr>
          <a:xfrm flipH="0" flipV="1">
            <a:off x="2007220" y="1839951"/>
            <a:ext cx="5547732" cy="221630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8" name=""/>
          <p:cNvCxnSpPr/>
          <p:nvPr/>
        </p:nvCxnSpPr>
        <p:spPr>
          <a:xfrm flipH="0" flipV="1">
            <a:off x="557561" y="1826012"/>
            <a:ext cx="6844061" cy="224418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9" name=""/>
          <p:cNvCxnSpPr/>
          <p:nvPr/>
        </p:nvCxnSpPr>
        <p:spPr>
          <a:xfrm flipH="0" flipV="1">
            <a:off x="6481646" y="3456878"/>
            <a:ext cx="1421780" cy="66907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0" name=""/>
          <p:cNvCxnSpPr/>
          <p:nvPr/>
        </p:nvCxnSpPr>
        <p:spPr>
          <a:xfrm flipH="0" flipV="1">
            <a:off x="4265342" y="3415061"/>
            <a:ext cx="3526573" cy="822402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1" name=""/>
          <p:cNvCxnSpPr/>
          <p:nvPr/>
        </p:nvCxnSpPr>
        <p:spPr>
          <a:xfrm flipH="0" flipV="1">
            <a:off x="2857500" y="3373244"/>
            <a:ext cx="4948354" cy="76664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2" name=""/>
          <p:cNvCxnSpPr/>
          <p:nvPr/>
        </p:nvCxnSpPr>
        <p:spPr>
          <a:xfrm flipH="0" flipV="1">
            <a:off x="1226634" y="3233854"/>
            <a:ext cx="6732549" cy="91997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13" name=""/>
          <p:cNvCxnSpPr/>
          <p:nvPr/>
        </p:nvCxnSpPr>
        <p:spPr>
          <a:xfrm flipH="0" flipV="0">
            <a:off x="8014939" y="2230244"/>
            <a:ext cx="13939" cy="64119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4" name=""/>
          <p:cNvSpPr txBox="0"/>
          <p:nvPr/>
        </p:nvSpPr>
        <p:spPr>
          <a:xfrm>
            <a:off x="7471317" y="2606598"/>
            <a:ext cx="4599878" cy="1059366"/>
          </a:xfrm>
          <a:prstGeom prst="roundRect">
            <a:avLst/>
          </a:prstGeom>
          <a:noFill/>
          <a:ln w="12700">
            <a:solidFill>
              <a:srgbClr val="8C7BE8"/>
            </a:solidFill>
            <a:prstDash val="solid"/>
          </a:ln>
          <a:effectLst>
            <a:glow rad="317500">
              <a:srgbClr val="000000">
                <a:alpha val="40000"/>
              </a:srgbClr>
            </a:glow>
            <a:outerShdw blurRad="76200" dist="127000" dir="2700000" sx="100000" sy="100000">
              <a:srgbClr val="000000">
                <a:alpha val="40000"/>
              </a:srgbClr>
            </a:outerShdw>
          </a:effectLst>
        </p:spPr>
        <p:txBody>
          <a:bodyPr/>
          <a:lstStyle/>
          <a:p>
            <a:pPr/>
            <a:endParaRPr lang="zh-CN">
              <a:solidFill>
                <a:srgbClr val="678F00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209085" y="278780"/>
            <a:ext cx="6983451" cy="11430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Attention layer</a:t>
            </a:r>
          </a:p>
        </p:txBody>
      </p:sp>
      <p:cxnSp>
        <p:nvCxnSpPr>
          <p:cNvPr id="16" name=""/>
          <p:cNvCxnSpPr/>
          <p:nvPr/>
        </p:nvCxnSpPr>
        <p:spPr>
          <a:xfrm flipH="1" flipV="1">
            <a:off x="4767146" y="1212695"/>
            <a:ext cx="2982951" cy="1575110"/>
          </a:xfrm>
          <a:prstGeom prst="curvedConnector3">
            <a:avLst/>
          </a:prstGeom>
          <a:noFill/>
          <a:ln w="25400">
            <a:solidFill>
              <a:srgbClr val="8C7BE8"/>
            </a:solidFill>
            <a:prstDash val="solid"/>
            <a:headEnd/>
            <a:tailEnd type="triangle"/>
          </a:ln>
        </p:spPr>
      </p:cxnSp>
      <p:sp>
        <p:nvSpPr>
          <p:cNvPr id="17" name=""/>
          <p:cNvSpPr txBox="1"/>
          <p:nvPr/>
        </p:nvSpPr>
        <p:spPr>
          <a:xfrm rot="0" flipH="0" flipV="0">
            <a:off x="1505415" y="933915"/>
            <a:ext cx="3261732" cy="655134"/>
          </a:xfrm>
          <a:prstGeom prst="rect">
            <a:avLst/>
          </a:prstGeom>
          <a:ln w="12700">
            <a:solidFill>
              <a:srgbClr val="8C7BE8"/>
            </a:solidFill>
            <a:prstDash val="solid"/>
          </a:ln>
        </p:spPr>
        <p:txBody>
          <a:bodyPr/>
          <a:lstStyle/>
          <a:p>
            <a:pPr/>
            <a:r>
              <a:rPr lang="zh-CN" sz="2400"/>
              <a:t>Output of attetion layer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57561" y="4223196"/>
            <a:ext cx="5891561" cy="1967165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2452" t="0" r="0" b="0"/>
          <a:stretch/>
        </p:blipFill>
        <p:spPr>
          <a:xfrm rot="0" flipH="0" flipV="0">
            <a:off x="6938942" y="1491476"/>
            <a:ext cx="3881438" cy="475320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919976" y="947854"/>
            <a:ext cx="6063476" cy="6690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take machine translater for example</a:t>
            </a:r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Self-attention Layer 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1821961" y="1690688"/>
            <a:ext cx="812990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Self-attention Layer 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034471" y="1825625"/>
            <a:ext cx="812305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Self-attention Layer 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838264" y="2225668"/>
            <a:ext cx="10515600" cy="33003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3600" b="1">
                <a:solidFill>
                  <a:srgbClr val="000000"/>
                </a:solidFill>
                <a:highlight>
                  <a:srgbClr val="FFFFFF"/>
                </a:highlight>
                <a:latin typeface="LucidaBright"/>
                <a:ea typeface="LucidaBright"/>
              </a:rPr>
              <a:t>Summary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905649"/>
            <a:ext cx="10515600" cy="5271314"/>
          </a:xfrm>
        </p:spPr>
        <p:txBody>
          <a:bodyPr/>
          <a:lstStyle/>
          <a:p>
            <a:pPr/>
            <a:endParaRPr lang="zh-CN"/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A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ttention was originally developed for Seq2Seq RNN models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2F5597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[1]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Self-attention: attention for LSTM models (not necessarily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Seq2Seq models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2F5597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[2]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Attention can be used without RNN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2F5597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[3]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We learned how to build attention layer and self-attention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layer</a:t>
            </a:r>
          </a:p>
          <a:p>
            <a:pPr marL="285750" indent="0" algn="l">
              <a:buNone/>
            </a:pPr>
            <a:endParaRPr lang="zh-CN" sz="2000" b="1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</a:endParaRPr>
          </a:p>
          <a:p>
            <a:pPr marL="285750" indent="0" algn="l">
              <a:buNone/>
            </a:pPr>
            <a:r>
              <a:rPr lang="zh-CN" sz="2400" b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Reference:</a:t>
            </a:r>
          </a:p>
          <a:p>
            <a:pPr marL="285750" indent="0" algn="l">
              <a:buNone/>
            </a:pP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Bahdanau, Cho, &amp; Bengio.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Neural machine translation by jointly learning to align and translate.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In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 i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ICLR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, 2015.</a:t>
            </a:r>
          </a:p>
          <a:p>
            <a:pPr marL="285750" indent="0" algn="l">
              <a:buNone/>
            </a:pP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Cheng, Dong, &amp; Lapata.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Long Short-Term Memory-Networks for Machine Reading.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In</a:t>
            </a:r>
            <a:r>
              <a:rPr lang="zh-CN" sz="1400" i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EMNLP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, 2016.</a:t>
            </a:r>
          </a:p>
          <a:p>
            <a:pPr marL="285750" indent="0" algn="l">
              <a:buNone/>
            </a:pP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Vaswani et al.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Attention Is All You Need.</a:t>
            </a:r>
            <a:r>
              <a:rPr lang="zh-CN" sz="1400">
                <a:solidFill>
                  <a:srgbClr val="2F5597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In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 </a:t>
            </a:r>
            <a:r>
              <a:rPr lang="zh-CN" sz="1400" i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NIPS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, 2017.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8666324" y="2572313"/>
            <a:ext cx="2954176" cy="927176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8315567" y="1164780"/>
            <a:ext cx="3486140" cy="960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prstGeom prst="rect">
            <a:avLst/>
          </a:prstGeom>
          <a:noFill/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Neural machine translatoin by jointly learning to align and translate ICLR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hlinkClick r:id="rId3"/>
              </a:rPr>
              <a:t>long short term memory net for machine reading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BERT: Pre-training of Deep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Bidirectional Transformers for Language Understanding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single-head vs multi-head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782444" y="1750517"/>
            <a:ext cx="5181600" cy="1678546"/>
          </a:xfrm>
          <a:prstGeom prst="rect">
            <a:avLst/>
          </a:prstGeom>
        </p:spPr>
      </p:pic>
      <p:pic>
        <p:nvPicPr>
          <p:cNvPr id="4" name=""/>
          <p:cNvPicPr/>
          <p:nvPr>
            <p:ph idx="2"/>
          </p:nvPr>
        </p:nvPicPr>
        <p:blipFill>
          <a:blip r:embed="rId3"/>
          <a:stretch/>
        </p:blipFill>
        <p:spPr>
          <a:xfrm rot="0">
            <a:off x="6214017" y="1495016"/>
            <a:ext cx="5181600" cy="202960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1135411" y="4028378"/>
            <a:ext cx="3624146" cy="174237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349758" indent="-349758">
              <a:buFont typeface="Zapf Dingbats" charset="0"/>
              <a:buChar char="✧"/>
            </a:pPr>
            <a:r>
              <a:rPr lang="zh-CN"/>
              <a:t>share parameter matrices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/>
              <a:t>3 </a:t>
            </a: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parameter matrices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output matrice C：d X m</a:t>
            </a:r>
          </a:p>
          <a:p>
            <a:pPr marL="349758" indent="-349758">
              <a:buFont typeface="Wingdings" charset="0"/>
              <a:buChar char="l"/>
            </a:pPr>
            <a:endParaRPr lang="zh-CN"/>
          </a:p>
        </p:txBody>
      </p:sp>
      <p:sp>
        <p:nvSpPr>
          <p:cNvPr id="6" name=""/>
          <p:cNvSpPr txBox="1"/>
          <p:nvPr/>
        </p:nvSpPr>
        <p:spPr>
          <a:xfrm>
            <a:off x="6453768" y="3930805"/>
            <a:ext cx="5129561" cy="224418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349758" indent="-349758">
              <a:buFont typeface="Zapf Dingbats" charset="0"/>
              <a:buChar char="✧"/>
            </a:pP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do not share parameters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k single-head self attention has totally 3k parameter matrices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output matrice C：（dk）X m</a:t>
            </a:r>
          </a:p>
          <a:p>
            <a:pPr marL="349758" indent="-349758">
              <a:buFont typeface="Wingdings" charset="0"/>
              <a:buChar char="l"/>
            </a:pPr>
            <a:endParaRPr lang="zh-CN" sz="1800">
              <a:solidFill>
                <a:srgbClr val="000000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/>
            <a:endParaRPr lang="zh-CN" sz="1800">
              <a:solidFill>
                <a:srgbClr val="000000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 b="1"/>
              <a:t>Transformer Encoder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698810" y="1951076"/>
            <a:ext cx="4302111" cy="3626509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5571505" y="1819837"/>
            <a:ext cx="6571680" cy="38053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2400" b="1">
                <a:solidFill>
                  <a:srgbClr val="000000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Neural machine translatoin by jointly learning to align and translate ICLR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 2015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459167"/>
            <a:ext cx="10515600" cy="4717796"/>
          </a:xfrm>
        </p:spPr>
        <p:txBody>
          <a:bodyPr/>
          <a:lstStyle/>
          <a:p>
            <a:pPr/>
            <a:r>
              <a:rPr lang="zh-CN"/>
              <a:t>R</a:t>
            </a:r>
            <a:r>
              <a:rPr lang="zh-CN"/>
              <a:t>evisit Seq2Seq Model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Attention tremendously improves Seq2Seq model.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With attention, Seq2Seq model does not forget source input.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With attention, the decoders revisite all input and knows where to focus.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Downside: much more computation.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4671254" y="3682333"/>
            <a:ext cx="6682546" cy="27799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 b="1"/>
              <a:t>Transformer Encoder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7556810" y="2509316"/>
            <a:ext cx="3507586" cy="2956756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0" t="2406" r="0" b="0"/>
          <a:stretch/>
        </p:blipFill>
        <p:spPr>
          <a:xfrm rot="0" flipH="0" flipV="0">
            <a:off x="1562987" y="1443823"/>
            <a:ext cx="3958892" cy="50877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 b="1">
                <a:solidFill>
                  <a:srgbClr val="000000"/>
                </a:solidFill>
                <a:latin typeface="微软雅黑"/>
                <a:ea typeface="微软雅黑"/>
              </a:rPr>
              <a:t>Transformer Decoder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6143804" y="2536515"/>
            <a:ext cx="5342988" cy="3068948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735034" y="1770256"/>
            <a:ext cx="4748932" cy="44744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3534876" y="64"/>
            <a:ext cx="44301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Transformer Summary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>
            <a:off x="838264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Transformer is Seq2Seq model; it has an encoder and a decoder.</a:t>
            </a:r>
          </a:p>
          <a:p>
            <a:pPr marL="0" indent="0">
              <a:buNone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Transformer model is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not RNN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Transformer is based on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attention</a:t>
            </a:r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and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self-attention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Transformer outperforms all the state-of-the-art RNN models.</a:t>
            </a:r>
          </a:p>
        </p:txBody>
      </p:sp>
    </p:spTree>
  </p:cSld>
  <p:clrMapOvr>
    <a:masterClrMapping/>
  </p:clrMapOvr>
</p:sld>
</file>

<file path=ppt/slides/slide34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prstGeom prst="rect">
            <a:avLst/>
          </a:prstGeom>
          <a:noFill/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Neural machine translatoin by jointly learning to align and translate ICLR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hlinkClick r:id="rId3"/>
              </a:rPr>
              <a:t>long short term memory net for machine reading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3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678F00"/>
                </a:solidFill>
                <a:highlight>
                  <a:srgbClr val="FFFFFF"/>
                </a:highlight>
                <a:latin typeface="system-ui"/>
                <a:ea typeface="system-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</a:t>
            </a:r>
            <a:r>
              <a:rPr lang="zh-CN" sz="1400">
                <a:solidFill>
                  <a:srgbClr val="678F00"/>
                </a:solidFill>
                <a:highlight>
                  <a:srgbClr val="FFFFFF"/>
                </a:highlight>
                <a:latin typeface="system-ui"/>
                <a:ea typeface="system-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Bidirectional Transformers for Language Understanding</a:t>
            </a:r>
            <a:r>
              <a:rPr lang="zh-CN" sz="1400">
                <a:solidFill>
                  <a:srgbClr val="678F00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 b="1"/>
              <a:t>Bert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pre-training</a:t>
            </a:r>
            <a:r>
              <a:rPr lang="zh-CN" sz="28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Transformer’s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encoder</a:t>
            </a:r>
          </a:p>
          <a:p>
            <a:pPr marL="0" indent="0">
              <a:buNone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How? （from wiki data, generate label automatically）</a:t>
            </a:r>
          </a:p>
          <a:p>
            <a:pPr marL="544068" indent="-544068">
              <a:buFont typeface="Zapf Dingbats" charset="0"/>
              <a:buChar char="✧"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Predict masked word. </a:t>
            </a:r>
          </a:p>
          <a:p>
            <a:pPr marL="544068" indent="-544068">
              <a:buFont typeface="Zapf Dingbats" charset="0"/>
              <a:buChar char="✧"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Predict next sentence.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Predict masked word：</a:t>
            </a:r>
          </a:p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output probability distribution at the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800">
                <a:solidFill>
                  <a:srgbClr val="FF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masked position</a:t>
            </a: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.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2771215" y="1630479"/>
            <a:ext cx="648230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Predict next sentence.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295942"/>
            <a:ext cx="10515600" cy="4881021"/>
          </a:xfrm>
        </p:spPr>
        <p:txBody>
          <a:bodyPr/>
          <a:lstStyle/>
          <a:p>
            <a:pPr/>
            <a:r>
              <a:rPr lang="zh-CN"/>
              <a:t>data：50% （original paragraph）  with label True</a:t>
            </a:r>
          </a:p>
          <a:p>
            <a:pPr marL="0" indent="0">
              <a:buNone/>
            </a:pPr>
            <a:r>
              <a:rPr lang="zh-CN"/>
              <a:t>                </a:t>
            </a:r>
            <a:r>
              <a:rPr lang="zh-CN"/>
              <a:t>50%（concat arbitrary sentences） with label False</a:t>
            </a:r>
          </a:p>
          <a:p>
            <a:pPr marL="0" indent="0">
              <a:buNone/>
            </a:pPr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306908" y="2669182"/>
            <a:ext cx="7578183" cy="31008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Combine two sentences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1130920" y="1498906"/>
            <a:ext cx="9135637" cy="255574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212695" y="4307158"/>
            <a:ext cx="8210086" cy="200722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Loss 1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is for binary classification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7F7F7F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(i.e., predicting the next sentence.)</a:t>
            </a:r>
          </a:p>
          <a:p>
            <a:pPr/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Loss 2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and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Loss 3</a:t>
            </a:r>
            <a:r>
              <a:rPr lang="zh-CN" sz="2000">
                <a:solidFill>
                  <a:srgbClr val="C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are for multi-class classification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000">
                <a:solidFill>
                  <a:srgbClr val="7F7F7F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(i.e., predicting the masked words.)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1204690"/>
            <a:ext cx="12192000" cy="4448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44512" y="64"/>
            <a:ext cx="10904220" cy="68580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0" t="-2728" r="0" b="0"/>
          <a:stretch/>
        </p:blipFill>
        <p:spPr>
          <a:xfrm rot="0" flipH="0" flipV="0">
            <a:off x="7165591" y="2997790"/>
            <a:ext cx="4573766" cy="3149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1010450"/>
            <a:ext cx="12192000" cy="48371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618893" y="6038386"/>
            <a:ext cx="10688444" cy="71925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https://colab.research.google.com/drive/15yTJSjZpYuIWzL9hSbyThHLer4iaJjBD?usp=sharing#scrollTo=nNemnO18h6PV</a:t>
            </a:r>
          </a:p>
        </p:txBody>
      </p:sp>
    </p:spTree>
  </p:cSld>
  <p:clrMapOvr>
    <a:masterClrMapping/>
  </p:clrMapOvr>
</p:sld>
</file>

<file path=ppt/slides/slide41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prstGeom prst="rect">
            <a:avLst/>
          </a:prstGeom>
          <a:noFill/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buFont typeface="微软雅黑"/>
              <a:buChar char="•"/>
            </a:pPr>
            <a:r>
              <a:rPr lang="zh-CN" sz="2800" b="1">
                <a:solidFill>
                  <a:srgbClr val="c4c4c4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machine translatoin by jointly learning to align and translate ICLR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c4c4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 short term memory net for machine reading 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c4c4c4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c4c4c4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c4c4c4"/>
                </a:solidFill>
                <a:highlight>
                  <a:srgbClr val="FFFFFF"/>
                </a:highlight>
                <a:latin typeface="system-ui"/>
                <a:ea typeface="system-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</a:t>
            </a:r>
            <a:r>
              <a:rPr lang="zh-CN" sz="1400">
                <a:solidFill>
                  <a:srgbClr val="c4c4c4"/>
                </a:solidFill>
                <a:highlight>
                  <a:srgbClr val="FFFFFF"/>
                </a:highlight>
                <a:latin typeface="system-ui"/>
                <a:ea typeface="system-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Bidirectional Transformers for Language Understanding</a:t>
            </a:r>
            <a:r>
              <a:rPr lang="zh-CN" sz="1400">
                <a:solidFill>
                  <a:srgbClr val="c4c4c4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36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/>
              <a:t>generate novel images and text </a:t>
            </a:r>
          </a:p>
          <a:p>
            <a:pPr marL="0" indent="0">
              <a:buNone/>
            </a:pPr>
            <a:r>
              <a:rPr lang="zh-CN"/>
              <a:t> </a:t>
            </a:r>
          </a:p>
          <a:p>
            <a:pPr marL="0" indent="0">
              <a:buNone/>
            </a:pPr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611591" y="2608573"/>
            <a:ext cx="3291801" cy="36241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36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/>
              <a:t>generate novel images and text </a:t>
            </a:r>
          </a:p>
          <a:p>
            <a:pPr/>
            <a:r>
              <a:rPr lang="zh-CN"/>
              <a:t>find meaningful representation of data </a:t>
            </a:r>
          </a:p>
          <a:p>
            <a:pPr marL="0" indent="0">
              <a:buNone/>
            </a:pPr>
            <a:r>
              <a:rPr lang="zh-CN"/>
              <a:t> </a:t>
            </a:r>
          </a:p>
          <a:p>
            <a:pPr marL="0" indent="0">
              <a:buNone/>
            </a:pPr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198756" y="3100041"/>
            <a:ext cx="7299402" cy="29253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zh-CN" sz="36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/>
              <a:t>generate novel images and text </a:t>
            </a:r>
          </a:p>
          <a:p>
            <a:pPr/>
            <a:r>
              <a:rPr lang="zh-CN"/>
              <a:t>find meaningful representation of data</a:t>
            </a:r>
          </a:p>
          <a:p>
            <a:pPr/>
            <a:r>
              <a:rPr lang="zh-CN"/>
              <a:t>take advantage of large unlabeled data</a:t>
            </a:r>
            <a:r>
              <a:rPr lang="zh-CN"/>
              <a:t> （</a:t>
            </a:r>
            <a:r>
              <a:rPr lang="zh-CN" sz="2400">
                <a:solidFill>
                  <a:srgbClr val="000000"/>
                </a:solidFill>
                <a:latin typeface="微软雅黑"/>
                <a:ea typeface="微软雅黑"/>
              </a:rPr>
              <a:t>data augmentation</a:t>
            </a:r>
            <a:r>
              <a:rPr lang="zh-CN"/>
              <a:t>）</a:t>
            </a:r>
          </a:p>
          <a:p>
            <a:pPr marL="0" indent="0">
              <a:buNone/>
            </a:pPr>
            <a:r>
              <a:rPr lang="zh-CN"/>
              <a:t> </a:t>
            </a:r>
          </a:p>
          <a:p>
            <a:pPr marL="0" indent="0">
              <a:buNone/>
            </a:pPr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906483" y="3865317"/>
            <a:ext cx="3785797" cy="24510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/>
              <a:t>What is generative model and why?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/>
              <a:t>P(image) instead of </a:t>
            </a: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P(class|image) </a:t>
            </a:r>
          </a:p>
          <a:p>
            <a:pPr/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Data efficiency and semi-supervised learning</a:t>
            </a:r>
          </a:p>
          <a:p>
            <a:pPr/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Model checking by sampling</a:t>
            </a:r>
          </a:p>
          <a:p>
            <a:pPr/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Understanding (</a:t>
            </a:r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assuming data is generated from some latent variable, which is often low-dimensional, interpretable or sometimes can tell us about the hidden cause of a phenomenon</a:t>
            </a: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600"/>
              <a:t>Four trends (</a:t>
            </a:r>
            <a:r>
              <a:rPr lang="zh-CN" sz="3600"/>
              <a:t>differentiable inference</a:t>
            </a:r>
            <a:r>
              <a:rPr lang="zh-CN" sz="3600"/>
              <a:t>)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/>
              <a:t>Variational Autoencoder</a:t>
            </a:r>
          </a:p>
          <a:p>
            <a:pPr/>
            <a:r>
              <a:rPr lang="zh-CN"/>
              <a:t>Generative Adversarial Network</a:t>
            </a:r>
          </a:p>
          <a:p>
            <a:pPr/>
            <a:r>
              <a:rPr lang="zh-CN"/>
              <a:t>Invertible density estimation </a:t>
            </a:r>
          </a:p>
          <a:p>
            <a:pPr/>
            <a:r>
              <a:rPr lang="zh-CN"/>
              <a:t>Autoregressive model，DBM.....</a:t>
            </a:r>
          </a:p>
          <a:p>
            <a:pPr marL="0" indent="0">
              <a:buNone/>
            </a:pPr>
            <a:r>
              <a:rPr lang="zh-CN" sz="2000" i="1">
                <a:solidFill>
                  <a:srgbClr val="678F00"/>
                </a:solidFill>
              </a:rPr>
              <a:t>Note: the loss functions of all these four approximations</a:t>
            </a:r>
            <a:r>
              <a:rPr lang="zh-CN" sz="2000" i="1">
                <a:solidFill>
                  <a:srgbClr val="678F00"/>
                </a:solidFill>
              </a:rPr>
              <a:t> need to be end-to-end differentiable </a:t>
            </a:r>
          </a:p>
          <a:p>
            <a:pPr marL="0" indent="0">
              <a:buNone/>
            </a:pPr>
            <a:r>
              <a:rPr lang="zh-CN" sz="2000" i="1">
                <a:solidFill>
                  <a:srgbClr val="678F00"/>
                </a:solidFill>
              </a:rPr>
              <a:t>Pay attention to each method's pros and cons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44512" y="64"/>
            <a:ext cx="10904220" cy="68580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0" t="10746" r="0" b="0"/>
          <a:stretch/>
        </p:blipFill>
        <p:spPr>
          <a:xfrm rot="0" flipH="0" flipV="0">
            <a:off x="6864206" y="2909826"/>
            <a:ext cx="5265832" cy="3125772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rcRect l="0" t="11362" r="0" b="0"/>
          <a:stretch/>
        </p:blipFill>
        <p:spPr>
          <a:xfrm rot="0" flipH="0" flipV="0">
            <a:off x="6864206" y="3429000"/>
            <a:ext cx="4951755" cy="293595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39814" y="270693"/>
            <a:ext cx="10995411" cy="6316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581073" y="365125"/>
            <a:ext cx="10772727" cy="60906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987011" y="596752"/>
            <a:ext cx="5251398" cy="56646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hyp="http://schemas.microsoft.com/office/drawing/2018/hyperlinkcolor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690688"/>
            <a:ext cx="10515600" cy="4486275"/>
          </a:xfrm>
          <a:prstGeom prst="rect">
            <a:avLst/>
          </a:prstGeom>
          <a:noFill/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More on attention: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Attention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Neural machine translatoin by jointly learning to align and translate ICLR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 2015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S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elf-attention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678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 short term memory net for machine reading </a:t>
            </a:r>
            <a:r>
              <a:rPr lang="zh-CN" sz="1800" b="1">
                <a:solidFill>
                  <a:srgbClr val="678F00"/>
                </a:solidFill>
                <a:latin typeface="微软雅黑"/>
                <a:ea typeface="微软雅黑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sz="1800" b="0">
                <a:solidFill>
                  <a:srgbClr val="678F00"/>
                </a:solidFill>
                <a:latin typeface="微软雅黑"/>
                <a:ea typeface="微软雅黑"/>
              </a:rPr>
              <a:t>EMNLP 2016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Transformer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Multi-head attention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Attention is all you need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 b="0">
                <a:solidFill>
                  <a:srgbClr val="000000"/>
                </a:solidFill>
                <a:latin typeface="微软雅黑"/>
                <a:ea typeface="微软雅黑"/>
              </a:rPr>
              <a:t>NIPS 2017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 sz="1800" b="1">
                <a:solidFill>
                  <a:srgbClr val="7B7B7B"/>
                </a:solidFill>
                <a:latin typeface="微软雅黑"/>
                <a:ea typeface="微软雅黑"/>
              </a:rPr>
              <a:t>Bert </a:t>
            </a:r>
            <a:r>
              <a:rPr lang="zh-CN" sz="1800" b="1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BERT: Pre-training of Deep 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  <a:hlinkClick r:id="rId5"/>
              </a:rPr>
              <a:t>Bidirectional Transformers for Language Understanding</a:t>
            </a:r>
            <a:r>
              <a:rPr lang="zh-CN" sz="1400">
                <a:solidFill>
                  <a:srgbClr val="000000"/>
                </a:solidFill>
                <a:highlight>
                  <a:srgbClr val="FFFFFF"/>
                </a:highlight>
                <a:latin typeface="system-ui"/>
                <a:ea typeface="system-ui"/>
              </a:rPr>
              <a:t> ACL 2019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Generative modeling: introduction </a:t>
            </a:r>
          </a:p>
          <a:p>
            <a:pPr marL="0" indent="0">
              <a:buNone/>
            </a:pPr>
            <a:endParaRPr lang="zh-CN" sz="1400">
              <a:solidFill>
                <a:srgbClr val="000000"/>
              </a:solidFill>
              <a:highlight>
                <a:srgbClr val="FFFFFF"/>
              </a:highlight>
              <a:latin typeface="system-ui"/>
              <a:ea typeface="system-ui"/>
            </a:endParaRPr>
          </a:p>
          <a:p>
            <a:pPr marL="0" indent="0">
              <a:buNone/>
            </a:pPr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buFont typeface="微软雅黑"/>
              <a:buChar char="•"/>
            </a:pPr>
            <a:endParaRPr lang="zh-CN" sz="2800" b="1">
              <a:solidFill>
                <a:srgbClr val="403ED6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